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3" r:id="rId6"/>
    <p:sldId id="259" r:id="rId7"/>
    <p:sldId id="267" r:id="rId8"/>
    <p:sldId id="260" r:id="rId9"/>
    <p:sldId id="268" r:id="rId10"/>
    <p:sldId id="261" r:id="rId11"/>
    <p:sldId id="270" r:id="rId12"/>
    <p:sldId id="262" r:id="rId13"/>
    <p:sldId id="271" r:id="rId14"/>
    <p:sldId id="272" r:id="rId15"/>
    <p:sldId id="264" r:id="rId16"/>
    <p:sldId id="273" r:id="rId17"/>
    <p:sldId id="265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E00D00-178E-16B0-9CE9-482FB9B752A9}" v="248" dt="2024-06-26T23:16:05.828"/>
    <p1510:client id="{8E1AE59C-6D5C-1686-EAC5-1DE1ACD66130}" v="609" dt="2024-06-27T20:32:01.909"/>
    <p1510:client id="{B996C54D-281A-384A-A314-CA2315F3E2E4}" v="719" dt="2024-06-27T02:56:50.169"/>
    <p1510:client id="{CA98CE8A-83E2-1110-7BDD-58CAB6F20B1E}" v="54" dt="2024-06-27T16:13:06.231"/>
    <p1510:client id="{D8C7BEF0-333B-9174-114E-38D36450B5C1}" v="942" dt="2024-06-27T15:24:40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Sitka Heading"/>
                <a:ea typeface="+mj-lt"/>
                <a:cs typeface="+mj-lt"/>
              </a:rPr>
              <a:t>Upravljanje</a:t>
            </a:r>
            <a:r>
              <a:rPr lang="en-US" dirty="0">
                <a:latin typeface="Sitka Heading"/>
                <a:ea typeface="+mj-lt"/>
                <a:cs typeface="+mj-lt"/>
              </a:rPr>
              <a:t> </a:t>
            </a:r>
            <a:r>
              <a:rPr lang="en-US" err="1">
                <a:latin typeface="Sitka Heading"/>
                <a:ea typeface="+mj-lt"/>
                <a:cs typeface="+mj-lt"/>
              </a:rPr>
              <a:t>uzdužnom</a:t>
            </a:r>
            <a:r>
              <a:rPr lang="en-US" dirty="0">
                <a:latin typeface="Sitka Heading"/>
                <a:ea typeface="+mj-lt"/>
                <a:cs typeface="+mj-lt"/>
              </a:rPr>
              <a:t> </a:t>
            </a:r>
            <a:r>
              <a:rPr lang="en-US" err="1">
                <a:latin typeface="Sitka Heading"/>
                <a:ea typeface="+mj-lt"/>
                <a:cs typeface="+mj-lt"/>
              </a:rPr>
              <a:t>i</a:t>
            </a:r>
            <a:r>
              <a:rPr lang="en-US" dirty="0">
                <a:latin typeface="Sitka Heading"/>
                <a:ea typeface="+mj-lt"/>
                <a:cs typeface="+mj-lt"/>
              </a:rPr>
              <a:t> </a:t>
            </a:r>
            <a:r>
              <a:rPr lang="en-US" err="1">
                <a:latin typeface="Sitka Heading"/>
                <a:ea typeface="+mj-lt"/>
                <a:cs typeface="+mj-lt"/>
              </a:rPr>
              <a:t>bočnom</a:t>
            </a:r>
            <a:r>
              <a:rPr lang="en-US" dirty="0">
                <a:latin typeface="Sitka Heading"/>
                <a:ea typeface="+mj-lt"/>
                <a:cs typeface="+mj-lt"/>
              </a:rPr>
              <a:t> </a:t>
            </a:r>
            <a:r>
              <a:rPr lang="en-US" err="1">
                <a:latin typeface="Sitka Heading"/>
                <a:ea typeface="+mj-lt"/>
                <a:cs typeface="+mj-lt"/>
              </a:rPr>
              <a:t>dinamikom</a:t>
            </a:r>
            <a:r>
              <a:rPr lang="en-US" dirty="0">
                <a:latin typeface="Sitka Heading"/>
                <a:ea typeface="+mj-lt"/>
                <a:cs typeface="+mj-lt"/>
              </a:rPr>
              <a:t> </a:t>
            </a:r>
            <a:r>
              <a:rPr lang="en-US" err="1">
                <a:latin typeface="Sitka Heading"/>
                <a:ea typeface="+mj-lt"/>
                <a:cs typeface="+mj-lt"/>
              </a:rPr>
              <a:t>vozila</a:t>
            </a:r>
            <a:endParaRPr lang="en-US">
              <a:latin typeface="Sitka Heading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itka Heading"/>
              </a:rPr>
              <a:t>Projekt </a:t>
            </a:r>
            <a:r>
              <a:rPr lang="en-US" err="1">
                <a:latin typeface="Sitka Heading"/>
              </a:rPr>
              <a:t>na</a:t>
            </a:r>
            <a:r>
              <a:rPr lang="en-US" dirty="0">
                <a:latin typeface="Sitka Heading"/>
              </a:rPr>
              <a:t> </a:t>
            </a:r>
            <a:r>
              <a:rPr lang="en-US" err="1">
                <a:latin typeface="Sitka Heading"/>
              </a:rPr>
              <a:t>kolegiju</a:t>
            </a:r>
            <a:r>
              <a:rPr lang="en-US" dirty="0">
                <a:latin typeface="Sitka Heading"/>
              </a:rPr>
              <a:t> </a:t>
            </a:r>
            <a:endParaRPr lang="en-US" i="1" dirty="0">
              <a:latin typeface="Sitka Heading"/>
            </a:endParaRPr>
          </a:p>
          <a:p>
            <a:r>
              <a:rPr lang="en-US" i="1" err="1">
                <a:latin typeface="Sitka Heading"/>
              </a:rPr>
              <a:t>Modeliranje</a:t>
            </a:r>
            <a:r>
              <a:rPr lang="en-US" i="1" dirty="0">
                <a:latin typeface="Sitka Heading"/>
              </a:rPr>
              <a:t> </a:t>
            </a:r>
            <a:r>
              <a:rPr lang="en-US" i="1" err="1">
                <a:latin typeface="Sitka Heading"/>
              </a:rPr>
              <a:t>i</a:t>
            </a:r>
            <a:r>
              <a:rPr lang="en-US" i="1" dirty="0">
                <a:latin typeface="Sitka Heading"/>
              </a:rPr>
              <a:t> </a:t>
            </a:r>
            <a:r>
              <a:rPr lang="en-US" i="1" err="1">
                <a:latin typeface="Sitka Heading"/>
              </a:rPr>
              <a:t>upravljanje</a:t>
            </a:r>
            <a:r>
              <a:rPr lang="en-US" i="1" dirty="0">
                <a:latin typeface="Sitka Heading"/>
              </a:rPr>
              <a:t> </a:t>
            </a:r>
            <a:r>
              <a:rPr lang="en-US" i="1" err="1">
                <a:latin typeface="Sitka Heading"/>
              </a:rPr>
              <a:t>dinamikom</a:t>
            </a:r>
            <a:r>
              <a:rPr lang="en-US" i="1" dirty="0">
                <a:latin typeface="Sitka Heading"/>
              </a:rPr>
              <a:t> </a:t>
            </a:r>
            <a:r>
              <a:rPr lang="en-US" i="1" err="1">
                <a:latin typeface="Sitka Heading"/>
              </a:rPr>
              <a:t>vozila</a:t>
            </a:r>
            <a:endParaRPr lang="en-US" i="1">
              <a:latin typeface="Sitka Heading"/>
            </a:endParaRPr>
          </a:p>
          <a:p>
            <a:r>
              <a:rPr lang="en-US" sz="2000" dirty="0">
                <a:latin typeface="Sitka Heading"/>
              </a:rPr>
              <a:t>Marko Jurić; Luka Vukelić</a:t>
            </a:r>
          </a:p>
        </p:txBody>
      </p:sp>
      <p:pic>
        <p:nvPicPr>
          <p:cNvPr id="4" name="Picture 3" descr="APPLY - Laboratorij visokog napona">
            <a:extLst>
              <a:ext uri="{FF2B5EF4-FFF2-40B4-BE49-F238E27FC236}">
                <a16:creationId xmlns:a16="http://schemas.microsoft.com/office/drawing/2014/main" id="{E0F36D70-5D90-9541-9031-98A71148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680150"/>
            <a:ext cx="2743199" cy="8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092D-126C-0847-4415-FE567D27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err="1">
                <a:latin typeface="Sitka Heading"/>
              </a:rPr>
              <a:t>Tempomat</a:t>
            </a:r>
            <a:endParaRPr lang="en-US" sz="3600">
              <a:latin typeface="Sitka Heading"/>
            </a:endParaRPr>
          </a:p>
        </p:txBody>
      </p:sp>
      <p:pic>
        <p:nvPicPr>
          <p:cNvPr id="7" name="Content Placeholder 6" descr="A diagram of a mechanical engineering&#10;&#10;Description automatically generated">
            <a:extLst>
              <a:ext uri="{FF2B5EF4-FFF2-40B4-BE49-F238E27FC236}">
                <a16:creationId xmlns:a16="http://schemas.microsoft.com/office/drawing/2014/main" id="{18CEE863-4C5A-3B49-F8C3-9AAE7D162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4" y="2578893"/>
            <a:ext cx="1964534" cy="1700215"/>
          </a:xfrm>
        </p:spPr>
      </p:pic>
      <p:pic>
        <p:nvPicPr>
          <p:cNvPr id="13" name="Picture 12" descr="A graph with a line&#10;&#10;Description automatically generated">
            <a:extLst>
              <a:ext uri="{FF2B5EF4-FFF2-40B4-BE49-F238E27FC236}">
                <a16:creationId xmlns:a16="http://schemas.microsoft.com/office/drawing/2014/main" id="{25F22A3F-953B-E652-9455-643EC02E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03" y="1689251"/>
            <a:ext cx="9489281" cy="4574872"/>
          </a:xfrm>
          <a:prstGeom prst="rect">
            <a:avLst/>
          </a:prstGeom>
        </p:spPr>
      </p:pic>
      <p:pic>
        <p:nvPicPr>
          <p:cNvPr id="14" name="Picture 13" descr="A diagram of a calculator&#10;&#10;Description automatically generated">
            <a:extLst>
              <a:ext uri="{FF2B5EF4-FFF2-40B4-BE49-F238E27FC236}">
                <a16:creationId xmlns:a16="http://schemas.microsoft.com/office/drawing/2014/main" id="{94C3A2E8-351A-119D-AC7C-CB40DF0DD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" y="2518641"/>
            <a:ext cx="3054062" cy="1820717"/>
          </a:xfrm>
          <a:prstGeom prst="rect">
            <a:avLst/>
          </a:prstGeom>
        </p:spPr>
      </p:pic>
      <p:pic>
        <p:nvPicPr>
          <p:cNvPr id="21" name="Picture 20" descr="A graph with a line going up&#10;&#10;Description automatically generated">
            <a:extLst>
              <a:ext uri="{FF2B5EF4-FFF2-40B4-BE49-F238E27FC236}">
                <a16:creationId xmlns:a16="http://schemas.microsoft.com/office/drawing/2014/main" id="{7860A2ED-6EAC-61B6-F820-1461C9467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909" y="1686179"/>
            <a:ext cx="9490363" cy="45824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85990B-2B67-E771-5800-472C65222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" y="2479099"/>
            <a:ext cx="3414280" cy="1818984"/>
          </a:xfrm>
          <a:prstGeom prst="rect">
            <a:avLst/>
          </a:prstGeom>
        </p:spPr>
      </p:pic>
      <p:pic>
        <p:nvPicPr>
          <p:cNvPr id="23" name="Picture 22" descr="A black screen with a yellow line&#10;&#10;Description automatically generated">
            <a:extLst>
              <a:ext uri="{FF2B5EF4-FFF2-40B4-BE49-F238E27FC236}">
                <a16:creationId xmlns:a16="http://schemas.microsoft.com/office/drawing/2014/main" id="{48A11A74-FE05-4427-FB63-2A8853C01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931" y="1584861"/>
            <a:ext cx="9675091" cy="46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56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D78B-1F67-61A4-3583-D692D664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err="1">
                <a:latin typeface="Sitka Heading"/>
              </a:rPr>
              <a:t>Tempomat</a:t>
            </a:r>
            <a:endParaRPr lang="en-US" sz="3600">
              <a:latin typeface="Sitka Heading"/>
            </a:endParaRPr>
          </a:p>
        </p:txBody>
      </p:sp>
      <p:pic>
        <p:nvPicPr>
          <p:cNvPr id="4" name="Content Placeholder 3" descr="A diagram of a machine&#10;&#10;Description automatically generated">
            <a:extLst>
              <a:ext uri="{FF2B5EF4-FFF2-40B4-BE49-F238E27FC236}">
                <a16:creationId xmlns:a16="http://schemas.microsoft.com/office/drawing/2014/main" id="{61B41254-1387-4D50-96F8-F97A74EBA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25" y="1718469"/>
            <a:ext cx="951481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74801C43-A731-56DC-73DD-496EC411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220" y="534987"/>
            <a:ext cx="3040713" cy="25722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28AB5-F97F-203C-B763-4BA9FF4EBBB7}"/>
              </a:ext>
            </a:extLst>
          </p:cNvPr>
          <p:cNvSpPr txBox="1"/>
          <p:nvPr/>
        </p:nvSpPr>
        <p:spPr>
          <a:xfrm>
            <a:off x="4998244" y="6105525"/>
            <a:ext cx="312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Slika</a:t>
            </a:r>
            <a:r>
              <a:rPr lang="en-US" sz="1400" dirty="0">
                <a:solidFill>
                  <a:srgbClr val="FFFFFF"/>
                </a:solidFill>
              </a:rPr>
              <a:t> 7.  </a:t>
            </a:r>
            <a:r>
              <a:rPr lang="en-US" sz="1400" dirty="0" err="1">
                <a:solidFill>
                  <a:srgbClr val="FFFFFF"/>
                </a:solidFill>
              </a:rPr>
              <a:t>Prikaz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tempomata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14978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EB07-029E-FA7D-17A5-51745677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err="1">
                <a:latin typeface="Sitka Heading"/>
              </a:rPr>
              <a:t>Upravljanje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err="1">
                <a:latin typeface="Sitka Heading"/>
              </a:rPr>
              <a:t>proklizavanjem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err="1">
                <a:latin typeface="Sitka Heading"/>
              </a:rPr>
              <a:t>kotača</a:t>
            </a:r>
            <a:endParaRPr lang="en-US" sz="3600" dirty="0">
              <a:latin typeface="Sitka Heading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4B54EBC-709D-3CD2-7875-9C3B2FF977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1800" i="1" dirty="0">
                    <a:latin typeface="Calibri"/>
                    <a:ea typeface="Menlo"/>
                    <a:cs typeface="Menlo"/>
                  </a:rPr>
                  <a:t>if</a:t>
                </a:r>
                <a:r>
                  <a:rPr lang="en-US" sz="1800" dirty="0">
                    <a:solidFill>
                      <a:srgbClr val="0E00FF"/>
                    </a:solidFill>
                    <a:latin typeface="Calibri"/>
                    <a:ea typeface="Menlo"/>
                    <a:cs typeface="Menlo"/>
                  </a:rPr>
                  <a:t> </a:t>
                </a:r>
                <a:r>
                  <a:rPr lang="en-US" sz="1800" i="1" dirty="0">
                    <a:latin typeface="Calibri"/>
                    <a:ea typeface="Menlo"/>
                    <a:cs typeface="Menlo"/>
                  </a:rPr>
                  <a:t>ax</a:t>
                </a:r>
                <a:r>
                  <a:rPr lang="en-US" sz="1800" dirty="0">
                    <a:latin typeface="Calibri"/>
                    <a:ea typeface="Menlo"/>
                    <a:cs typeface="Menlo"/>
                  </a:rPr>
                  <a:t> &lt;= 0 </a:t>
                </a:r>
                <a:br>
                  <a:rPr lang="hr-HR" sz="1800" dirty="0">
                    <a:latin typeface="Calibri"/>
                    <a:ea typeface="Menlo"/>
                    <a:cs typeface="Menlo"/>
                  </a:rPr>
                </a:br>
                <a:r>
                  <a:rPr lang="hr-HR" sz="1800" dirty="0">
                    <a:latin typeface="Calibri"/>
                    <a:ea typeface="Menlo"/>
                    <a:cs typeface="Menlo"/>
                  </a:rPr>
                  <a:t>	</a:t>
                </a:r>
                <a:r>
                  <a:rPr lang="hr-HR" sz="1800" i="1" dirty="0">
                    <a:latin typeface="Calibri"/>
                    <a:ea typeface="Menlo"/>
                    <a:cs typeface="Menlo"/>
                  </a:rPr>
                  <a:t>Slip</a:t>
                </a:r>
                <a:r>
                  <a:rPr lang="hr-HR" sz="1800" dirty="0">
                    <a:latin typeface="Calibri"/>
                    <a:ea typeface="Menlo"/>
                    <a:cs typeface="Menlo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sz="1600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(</m:t>
                        </m:r>
                        <m:r>
                          <a:rPr lang="hr-HR" sz="1600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𝑟</m:t>
                        </m:r>
                        <m:r>
                          <a:rPr lang="hr-HR" sz="1600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hr-H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𝜔</m:t>
                            </m:r>
                          </m:e>
                          <m:sub>
                            <m:r>
                              <a:rPr lang="hr-H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𝑓</m:t>
                            </m:r>
                            <m:r>
                              <a:rPr lang="hr-H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  −</m:t>
                            </m:r>
                            <m:r>
                              <a:rPr lang="hr-H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hr-HR" sz="16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)</m:t>
                        </m:r>
                      </m:num>
                      <m:den>
                        <m:r>
                          <a:rPr lang="hr-HR" sz="16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𝑣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hr-HR" sz="1800" dirty="0">
                    <a:latin typeface="Calibri"/>
                    <a:ea typeface="Menlo"/>
                    <a:cs typeface="Menlo"/>
                  </a:rPr>
                  <a:t>e</a:t>
                </a:r>
                <a:r>
                  <a:rPr lang="en-US" sz="1800" i="1" dirty="0" err="1">
                    <a:latin typeface="Calibri"/>
                    <a:ea typeface="Menlo"/>
                    <a:cs typeface="Menlo"/>
                  </a:rPr>
                  <a:t>lse</a:t>
                </a:r>
                <a:endParaRPr lang="hr-HR" sz="1800" i="1" dirty="0">
                  <a:latin typeface="Calibri"/>
                  <a:ea typeface="Menlo"/>
                  <a:cs typeface="Menlo"/>
                </a:endParaRPr>
              </a:p>
              <a:p>
                <a:pPr marL="0" indent="0">
                  <a:buNone/>
                </a:pPr>
                <a:r>
                  <a:rPr lang="hr-HR" sz="2000" dirty="0">
                    <a:latin typeface="Calibri"/>
                    <a:ea typeface="Menlo"/>
                    <a:cs typeface="Menlo"/>
                  </a:rPr>
                  <a:t>	</a:t>
                </a:r>
                <a:r>
                  <a:rPr lang="hr-HR" sz="2000" i="1" dirty="0">
                    <a:latin typeface="Calibri"/>
                    <a:ea typeface="Menlo"/>
                    <a:cs typeface="Menlo"/>
                  </a:rPr>
                  <a:t>Slip</a:t>
                </a:r>
                <a:r>
                  <a:rPr lang="hr-HR" sz="2000" dirty="0">
                    <a:latin typeface="Calibri"/>
                    <a:ea typeface="Menlo"/>
                    <a:cs typeface="Menlo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sz="1800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(</m:t>
                        </m:r>
                        <m:r>
                          <a:rPr lang="hr-HR" sz="1800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𝑟</m:t>
                        </m:r>
                        <m:r>
                          <a:rPr lang="hr-HR" sz="1800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hr-H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𝜔</m:t>
                            </m:r>
                          </m:e>
                          <m:sub>
                            <m:r>
                              <a:rPr lang="hr-H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𝑓</m:t>
                            </m:r>
                            <m:r>
                              <a:rPr lang="hr-H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  −</m:t>
                            </m:r>
                            <m:r>
                              <a:rPr lang="hr-H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hr-HR" sz="18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)</m:t>
                        </m:r>
                      </m:num>
                      <m:den>
                        <m:r>
                          <a:rPr lang="hr-HR" sz="1800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𝑟</m:t>
                        </m:r>
                        <m:r>
                          <a:rPr lang="hr-HR" sz="1800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𝜔</m:t>
                            </m:r>
                          </m:e>
                          <m:sub>
                            <m:r>
                              <a:rPr lang="hr-H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𝑓</m:t>
                            </m:r>
                            <m:r>
                              <a:rPr lang="hr-H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 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solidFill>
                    <a:srgbClr val="0E00FF"/>
                  </a:solidFill>
                  <a:latin typeface="Calibri"/>
                  <a:ea typeface="Menlo"/>
                  <a:cs typeface="Menlo"/>
                </a:endParaRPr>
              </a:p>
              <a:p>
                <a:pPr marL="0" indent="0">
                  <a:buNone/>
                </a:pPr>
                <a:r>
                  <a:rPr lang="hr-HR" sz="1800" dirty="0">
                    <a:latin typeface="Calibri"/>
                    <a:ea typeface="Menlo"/>
                    <a:cs typeface="Menlo"/>
                  </a:rPr>
                  <a:t>e</a:t>
                </a:r>
                <a:r>
                  <a:rPr lang="en-US" sz="1800" i="1" dirty="0" err="1">
                    <a:latin typeface="Calibri"/>
                    <a:ea typeface="Menlo"/>
                    <a:cs typeface="Menlo"/>
                  </a:rPr>
                  <a:t>nd</a:t>
                </a:r>
                <a:endParaRPr lang="hr-HR" sz="1800" i="1" dirty="0">
                  <a:latin typeface="Calibri"/>
                  <a:ea typeface="Menlo"/>
                  <a:cs typeface="Menlo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hr-HR" sz="1800" b="0" i="1" smtClean="0">
                            <a:latin typeface="Cambria Math" panose="02040503050406030204" pitchFamily="18" charset="0"/>
                          </a:rPr>
                          <m:t>_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libri"/>
                    <a:ea typeface="Menlo"/>
                    <a:cs typeface="Menlo"/>
                  </a:rPr>
                  <a:t> 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libri"/>
                    <a:ea typeface="Menlo"/>
                    <a:cs typeface="Menlo"/>
                  </a:rPr>
                  <a:t> (1)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libri"/>
                    <a:ea typeface="Menlo"/>
                    <a:cs typeface="Menlo"/>
                  </a:rPr>
                  <a:t> (2)) / 2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hr-HR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hr-HR" sz="18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libri"/>
                    <a:ea typeface="Menlo"/>
                    <a:cs typeface="Menlo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hr-HR" sz="1800" b="0" i="1" smtClean="0">
                            <a:latin typeface="Cambria Math" panose="02040503050406030204" pitchFamily="18" charset="0"/>
                          </a:rPr>
                          <m:t>_</m:t>
                        </m:r>
                      </m:sub>
                    </m:sSub>
                  </m:oMath>
                </a14:m>
                <a:r>
                  <a:rPr lang="hr-HR" sz="1800" i="1" dirty="0">
                    <a:latin typeface="Calibri"/>
                    <a:ea typeface="Menlo"/>
                    <a:cs typeface="Menlo"/>
                  </a:rPr>
                  <a:t> </a:t>
                </a:r>
                <a:r>
                  <a:rPr lang="en-US" sz="1800" i="1" dirty="0">
                    <a:latin typeface="Calibri"/>
                    <a:ea typeface="Menlo"/>
                    <a:cs typeface="Menlo"/>
                  </a:rPr>
                  <a:t>/</a:t>
                </a:r>
                <a:r>
                  <a:rPr lang="hr-HR" sz="1800" i="1" dirty="0">
                    <a:latin typeface="Calibri"/>
                    <a:ea typeface="Menlo"/>
                    <a:cs typeface="Menlo"/>
                  </a:rPr>
                  <a:t> </a:t>
                </a:r>
                <a:r>
                  <a:rPr lang="en-US" sz="1800" i="1" dirty="0">
                    <a:latin typeface="Calibri"/>
                    <a:ea typeface="Menlo"/>
                    <a:cs typeface="Menlo"/>
                  </a:rPr>
                  <a:t>(1-Slip))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latin typeface="Calibri"/>
                    <a:ea typeface="Menlo"/>
                    <a:cs typeface="Menlo"/>
                  </a:rPr>
                  <a:t>Signal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hr-HR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hr-HR" sz="18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libri"/>
                    <a:ea typeface="Menlo"/>
                    <a:cs typeface="Menlo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hr-HR" sz="1800" i="1">
                            <a:latin typeface="Cambria Math" panose="02040503050406030204" pitchFamily="18" charset="0"/>
                          </a:rPr>
                          <m:t>_</m:t>
                        </m:r>
                      </m:sub>
                    </m:sSub>
                  </m:oMath>
                </a14:m>
                <a:endParaRPr lang="en-US" sz="1800" i="1" dirty="0">
                  <a:latin typeface="Calibri"/>
                  <a:ea typeface="Menlo"/>
                  <a:cs typeface="Menlo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4B54EBC-709D-3CD2-7875-9C3B2FF97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program&#10;&#10;Description automatically generated">
            <a:extLst>
              <a:ext uri="{FF2B5EF4-FFF2-40B4-BE49-F238E27FC236}">
                <a16:creationId xmlns:a16="http://schemas.microsoft.com/office/drawing/2014/main" id="{08E7B42C-E831-CE18-244C-1F6AC863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277" y="1824181"/>
            <a:ext cx="8151304" cy="4458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7F7E11-E539-FB89-CDB9-2962D9CD3263}"/>
              </a:ext>
            </a:extLst>
          </p:cNvPr>
          <p:cNvSpPr/>
          <p:nvPr/>
        </p:nvSpPr>
        <p:spPr>
          <a:xfrm>
            <a:off x="692399" y="1673299"/>
            <a:ext cx="3001818" cy="356754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18ACB-8BAF-F192-EC90-CC7A063B5551}"/>
              </a:ext>
            </a:extLst>
          </p:cNvPr>
          <p:cNvSpPr txBox="1"/>
          <p:nvPr/>
        </p:nvSpPr>
        <p:spPr>
          <a:xfrm>
            <a:off x="6614608" y="6278707"/>
            <a:ext cx="312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Slika</a:t>
            </a:r>
            <a:r>
              <a:rPr lang="en-US" sz="1400" dirty="0">
                <a:solidFill>
                  <a:srgbClr val="FFFFFF"/>
                </a:solidFill>
              </a:rPr>
              <a:t> 8.  </a:t>
            </a:r>
            <a:r>
              <a:rPr lang="en-US" sz="1400" dirty="0" err="1">
                <a:solidFill>
                  <a:srgbClr val="FFFFFF"/>
                </a:solidFill>
              </a:rPr>
              <a:t>Prikaz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kontrole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kočenja</a:t>
            </a:r>
          </a:p>
        </p:txBody>
      </p:sp>
    </p:spTree>
    <p:extLst>
      <p:ext uri="{BB962C8B-B14F-4D97-AF65-F5344CB8AC3E}">
        <p14:creationId xmlns:p14="http://schemas.microsoft.com/office/powerpoint/2010/main" val="395865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EB07-029E-FA7D-17A5-51745677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err="1">
                <a:latin typeface="Sitka Heading"/>
              </a:rPr>
              <a:t>Upravljanje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err="1">
                <a:latin typeface="Sitka Heading"/>
              </a:rPr>
              <a:t>proklizavanjem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err="1">
                <a:latin typeface="Sitka Heading"/>
              </a:rPr>
              <a:t>kotača</a:t>
            </a:r>
            <a:endParaRPr lang="en-US" sz="3600">
              <a:latin typeface="Sitka Heading"/>
            </a:endParaRPr>
          </a:p>
        </p:txBody>
      </p:sp>
      <p:pic>
        <p:nvPicPr>
          <p:cNvPr id="3" name="Content Placeholder 2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9BEACDF2-2C0D-5C4C-398B-E723C9D9D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817" y="1556349"/>
            <a:ext cx="9501909" cy="464744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3A4E8-21C7-7C26-BAD2-3A48D18AF1E3}"/>
              </a:ext>
            </a:extLst>
          </p:cNvPr>
          <p:cNvSpPr txBox="1"/>
          <p:nvPr/>
        </p:nvSpPr>
        <p:spPr>
          <a:xfrm>
            <a:off x="5367699" y="6313343"/>
            <a:ext cx="312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Slika</a:t>
            </a:r>
            <a:r>
              <a:rPr lang="en-US" sz="1400" dirty="0">
                <a:solidFill>
                  <a:srgbClr val="FFFFFF"/>
                </a:solidFill>
              </a:rPr>
              <a:t> 9.  </a:t>
            </a:r>
            <a:r>
              <a:rPr lang="en-US" sz="1400" dirty="0" err="1">
                <a:solidFill>
                  <a:srgbClr val="FFFFFF"/>
                </a:solidFill>
              </a:rPr>
              <a:t>Klizanje</a:t>
            </a:r>
          </a:p>
        </p:txBody>
      </p:sp>
    </p:spTree>
    <p:extLst>
      <p:ext uri="{BB962C8B-B14F-4D97-AF65-F5344CB8AC3E}">
        <p14:creationId xmlns:p14="http://schemas.microsoft.com/office/powerpoint/2010/main" val="264365395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1865-4784-04AC-26FD-7CA977D5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err="1">
                <a:latin typeface="Sitka Text"/>
              </a:rPr>
              <a:t>Usporedba</a:t>
            </a:r>
            <a:r>
              <a:rPr lang="en-US" sz="3600" dirty="0">
                <a:latin typeface="Sitka Text"/>
              </a:rPr>
              <a:t> </a:t>
            </a:r>
            <a:r>
              <a:rPr lang="en-US" sz="3600" err="1">
                <a:latin typeface="Sitka Text"/>
              </a:rPr>
              <a:t>utjecaja</a:t>
            </a:r>
            <a:r>
              <a:rPr lang="en-US" sz="3600" dirty="0">
                <a:latin typeface="Sitka Text"/>
              </a:rPr>
              <a:t> </a:t>
            </a:r>
            <a:r>
              <a:rPr lang="en-US" sz="3600" err="1">
                <a:latin typeface="Sitka Text"/>
              </a:rPr>
              <a:t>tempomata</a:t>
            </a:r>
            <a:r>
              <a:rPr lang="en-US" sz="3600" dirty="0">
                <a:latin typeface="Sitka Text"/>
              </a:rPr>
              <a:t> </a:t>
            </a:r>
            <a:r>
              <a:rPr lang="en-US" sz="3600" err="1">
                <a:latin typeface="Sitka Text"/>
              </a:rPr>
              <a:t>i</a:t>
            </a:r>
            <a:r>
              <a:rPr lang="en-US" sz="3600" dirty="0">
                <a:latin typeface="Sitka Text"/>
              </a:rPr>
              <a:t> </a:t>
            </a:r>
            <a:r>
              <a:rPr lang="en-US" sz="3600" err="1">
                <a:latin typeface="Sitka Text"/>
              </a:rPr>
              <a:t>kontrole</a:t>
            </a:r>
            <a:r>
              <a:rPr lang="en-US" sz="3600" dirty="0">
                <a:latin typeface="Sitka Text"/>
              </a:rPr>
              <a:t> </a:t>
            </a:r>
            <a:r>
              <a:rPr lang="en-US" sz="3600" err="1">
                <a:latin typeface="Sitka Text"/>
              </a:rPr>
              <a:t>proklizavanja</a:t>
            </a:r>
            <a:endParaRPr lang="en-US" sz="3600">
              <a:latin typeface="Sitka Text"/>
            </a:endParaRPr>
          </a:p>
        </p:txBody>
      </p:sp>
      <p:pic>
        <p:nvPicPr>
          <p:cNvPr id="4" name="Content Placeholder 3" descr="A graph with a line&#10;&#10;Description automatically generated">
            <a:extLst>
              <a:ext uri="{FF2B5EF4-FFF2-40B4-BE49-F238E27FC236}">
                <a16:creationId xmlns:a16="http://schemas.microsoft.com/office/drawing/2014/main" id="{5508E0C6-FBDE-C56D-DA30-F21C32FD0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973" y="1693328"/>
            <a:ext cx="9770301" cy="47829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DEB95-8D1C-DD3F-DE76-1ECEFB08919E}"/>
              </a:ext>
            </a:extLst>
          </p:cNvPr>
          <p:cNvSpPr txBox="1"/>
          <p:nvPr/>
        </p:nvSpPr>
        <p:spPr>
          <a:xfrm>
            <a:off x="4991918" y="6469918"/>
            <a:ext cx="312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Slika</a:t>
            </a:r>
            <a:r>
              <a:rPr lang="en-US" sz="1400" dirty="0">
                <a:solidFill>
                  <a:srgbClr val="FFFFFF"/>
                </a:solidFill>
              </a:rPr>
              <a:t> 10.  </a:t>
            </a:r>
            <a:r>
              <a:rPr lang="en-US" sz="1400" dirty="0" err="1">
                <a:solidFill>
                  <a:srgbClr val="FFFFFF"/>
                </a:solidFill>
              </a:rPr>
              <a:t>Kontrolni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utjecaji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F4B8D-CB85-7BBA-E455-5AD4AB0B914B}"/>
              </a:ext>
            </a:extLst>
          </p:cNvPr>
          <p:cNvSpPr txBox="1"/>
          <p:nvPr/>
        </p:nvSpPr>
        <p:spPr>
          <a:xfrm>
            <a:off x="7236783" y="2974014"/>
            <a:ext cx="35849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rgbClr val="99DBE9"/>
                </a:solidFill>
                <a:latin typeface="Consolas"/>
              </a:rPr>
              <a:t>DJELUJU KONKURENTNO!</a:t>
            </a:r>
          </a:p>
        </p:txBody>
      </p:sp>
    </p:spTree>
    <p:extLst>
      <p:ext uri="{BB962C8B-B14F-4D97-AF65-F5344CB8AC3E}">
        <p14:creationId xmlns:p14="http://schemas.microsoft.com/office/powerpoint/2010/main" val="2036215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9C48-B1E4-B2F1-FA19-9ED50A70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Sitka Heading"/>
              </a:rPr>
              <a:t>Upravljanje</a:t>
            </a:r>
            <a:r>
              <a:rPr lang="en-US" sz="3600" dirty="0">
                <a:latin typeface="Sitka Heading"/>
              </a:rPr>
              <a:t> </a:t>
            </a:r>
            <a:r>
              <a:rPr lang="en-US" sz="3600" dirty="0" err="1">
                <a:latin typeface="Sitka Heading"/>
              </a:rPr>
              <a:t>bočnom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dirty="0" err="1">
                <a:latin typeface="Sitka Heading"/>
              </a:rPr>
              <a:t>dinamikom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dirty="0" err="1">
                <a:latin typeface="Sitka Heading"/>
              </a:rPr>
              <a:t>vozila</a:t>
            </a:r>
            <a:endParaRPr lang="en-US" sz="3600" dirty="0">
              <a:latin typeface="Sitka Heading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95ED7-F3B8-2F68-86EC-DEB886AC0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err="1">
                <a:latin typeface="Sitka Text"/>
              </a:rPr>
              <a:t>Ulazni</a:t>
            </a:r>
            <a:r>
              <a:rPr lang="en-US" dirty="0">
                <a:latin typeface="Sitka Text"/>
              </a:rPr>
              <a:t> signal </a:t>
            </a:r>
            <a:r>
              <a:rPr lang="en-US" err="1">
                <a:latin typeface="Sitka Text"/>
              </a:rPr>
              <a:t>YawRef</a:t>
            </a:r>
            <a:r>
              <a:rPr lang="en-US" dirty="0">
                <a:latin typeface="Sitka Text"/>
              </a:rPr>
              <a:t> </a:t>
            </a:r>
          </a:p>
          <a:p>
            <a:r>
              <a:rPr lang="en-US" i="1" dirty="0">
                <a:latin typeface="Sitka Text"/>
              </a:rPr>
              <a:t>Active Turning</a:t>
            </a:r>
          </a:p>
          <a:p>
            <a:r>
              <a:rPr lang="en-US" i="1" dirty="0">
                <a:latin typeface="Sitka Text"/>
              </a:rPr>
              <a:t>PID regulator</a:t>
            </a:r>
          </a:p>
        </p:txBody>
      </p:sp>
      <p:pic>
        <p:nvPicPr>
          <p:cNvPr id="7" name="Picture 6" descr="A graph with red lines&#10;&#10;Description automatically generated">
            <a:extLst>
              <a:ext uri="{FF2B5EF4-FFF2-40B4-BE49-F238E27FC236}">
                <a16:creationId xmlns:a16="http://schemas.microsoft.com/office/drawing/2014/main" id="{5F455364-2CA2-08D4-C2D8-F2667D34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450" y="1824182"/>
            <a:ext cx="3948918" cy="4052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143200-8544-A827-676A-DCB16923DCEB}"/>
              </a:ext>
            </a:extLst>
          </p:cNvPr>
          <p:cNvSpPr txBox="1"/>
          <p:nvPr/>
        </p:nvSpPr>
        <p:spPr>
          <a:xfrm>
            <a:off x="7728190" y="6019645"/>
            <a:ext cx="36206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Slika</a:t>
            </a:r>
            <a:r>
              <a:rPr lang="en-US" sz="1400" dirty="0">
                <a:solidFill>
                  <a:srgbClr val="FFFFFF"/>
                </a:solidFill>
              </a:rPr>
              <a:t> 11.  </a:t>
            </a:r>
            <a:r>
              <a:rPr lang="en-US" sz="1400" dirty="0" err="1">
                <a:solidFill>
                  <a:srgbClr val="FFFFFF"/>
                </a:solidFill>
                <a:ea typeface="+mn-lt"/>
                <a:cs typeface="+mn-lt"/>
              </a:rPr>
              <a:t>Brzina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FFFFFF"/>
                </a:solidFill>
                <a:ea typeface="+mn-lt"/>
                <a:cs typeface="+mn-lt"/>
              </a:rPr>
              <a:t>promjene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 yaw kuta </a:t>
            </a:r>
            <a:r>
              <a:rPr lang="en-US" sz="1400" dirty="0" err="1">
                <a:solidFill>
                  <a:srgbClr val="FFFFFF"/>
                </a:solidFill>
                <a:ea typeface="+mn-lt"/>
                <a:cs typeface="+mn-lt"/>
              </a:rPr>
              <a:t>vozila</a:t>
            </a:r>
            <a:endParaRPr lang="en-US" sz="1400" dirty="0" err="1">
              <a:solidFill>
                <a:srgbClr val="FFFFFF"/>
              </a:solidFill>
            </a:endParaRPr>
          </a:p>
        </p:txBody>
      </p:sp>
      <p:pic>
        <p:nvPicPr>
          <p:cNvPr id="10" name="Picture 9" descr="PID Controller Explained - RealPars">
            <a:extLst>
              <a:ext uri="{FF2B5EF4-FFF2-40B4-BE49-F238E27FC236}">
                <a16:creationId xmlns:a16="http://schemas.microsoft.com/office/drawing/2014/main" id="{31EF0CC6-1FAD-E714-F573-17D306DE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82" y="4781527"/>
            <a:ext cx="2743199" cy="1543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6A2B90-F126-708E-0B2E-614247B63361}"/>
              </a:ext>
            </a:extLst>
          </p:cNvPr>
          <p:cNvSpPr txBox="1"/>
          <p:nvPr/>
        </p:nvSpPr>
        <p:spPr>
          <a:xfrm>
            <a:off x="1539826" y="6331372"/>
            <a:ext cx="36206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Slika</a:t>
            </a:r>
            <a:r>
              <a:rPr lang="en-US" sz="1400" dirty="0">
                <a:solidFill>
                  <a:srgbClr val="FFFFFF"/>
                </a:solidFill>
              </a:rPr>
              <a:t> 12.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 PID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41212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76ED-CE96-7FAE-AB23-344975B3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Sitka Heading"/>
              </a:rPr>
              <a:t>Upravljanje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dirty="0" err="1">
                <a:latin typeface="Sitka Heading"/>
              </a:rPr>
              <a:t>bočnom</a:t>
            </a:r>
            <a:r>
              <a:rPr lang="en-US" sz="3600" dirty="0">
                <a:latin typeface="Sitka Heading"/>
              </a:rPr>
              <a:t> </a:t>
            </a:r>
            <a:r>
              <a:rPr lang="en-US" sz="3600" dirty="0" err="1">
                <a:latin typeface="Sitka Heading"/>
              </a:rPr>
              <a:t>dinamikom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dirty="0" err="1">
                <a:latin typeface="Sitka Heading"/>
              </a:rPr>
              <a:t>vozila</a:t>
            </a:r>
            <a:endParaRPr lang="en-US" sz="3600">
              <a:latin typeface="Sitka Heading"/>
            </a:endParaRPr>
          </a:p>
        </p:txBody>
      </p: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EC159A78-1740-5637-B6D9-23BBE57BD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658" y="1693846"/>
            <a:ext cx="9540657" cy="4614896"/>
          </a:xfrm>
        </p:spPr>
      </p:pic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FAD1BCA-4AE5-2341-5E99-C03AAA10B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93" y="1486864"/>
            <a:ext cx="9540655" cy="5097100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1FCBCA7D-3C94-C804-8899-5908B9364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777" y="2417186"/>
            <a:ext cx="5803900" cy="20120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813897-F15E-798F-961B-E5144B008187}"/>
              </a:ext>
            </a:extLst>
          </p:cNvPr>
          <p:cNvSpPr/>
          <p:nvPr/>
        </p:nvSpPr>
        <p:spPr>
          <a:xfrm>
            <a:off x="4572723" y="2380124"/>
            <a:ext cx="5945909" cy="20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013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BD953-579F-51EE-9F08-BFB31B8D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Sitka Heading"/>
              </a:rPr>
              <a:t>Videoprikaz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dirty="0" err="1">
                <a:latin typeface="Sitka Heading"/>
              </a:rPr>
              <a:t>vožnje</a:t>
            </a:r>
            <a:r>
              <a:rPr lang="en-US" sz="3600" dirty="0">
                <a:latin typeface="Sitka Heading"/>
              </a:rPr>
              <a:t> </a:t>
            </a:r>
          </a:p>
        </p:txBody>
      </p:sp>
      <p:pic>
        <p:nvPicPr>
          <p:cNvPr id="4" name="Content Placeholder 3" descr="A yellow car on a road&#10;&#10;Description automatically generated">
            <a:extLst>
              <a:ext uri="{FF2B5EF4-FFF2-40B4-BE49-F238E27FC236}">
                <a16:creationId xmlns:a16="http://schemas.microsoft.com/office/drawing/2014/main" id="{ADE3694A-093F-9595-95E7-A45A9252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060" y="1467716"/>
            <a:ext cx="9135425" cy="5136428"/>
          </a:xfrm>
        </p:spPr>
      </p:pic>
    </p:spTree>
    <p:extLst>
      <p:ext uri="{BB962C8B-B14F-4D97-AF65-F5344CB8AC3E}">
        <p14:creationId xmlns:p14="http://schemas.microsoft.com/office/powerpoint/2010/main" val="448492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745A-1971-3650-1582-17A49B3C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Sitka Heading"/>
              </a:rPr>
              <a:t>Hvala </a:t>
            </a:r>
            <a:r>
              <a:rPr lang="en-US" sz="3600" err="1">
                <a:latin typeface="Sitka Heading"/>
              </a:rPr>
              <a:t>na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err="1">
                <a:latin typeface="Sitka Heading"/>
              </a:rPr>
              <a:t>pažnji</a:t>
            </a:r>
            <a:r>
              <a:rPr lang="en-US" sz="3600" dirty="0">
                <a:latin typeface="Sitka Heading"/>
              </a:rPr>
              <a:t>!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7FB98-A86C-0AD5-4E4B-8822EA471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Studenti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: 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  <a:cs typeface="Arial"/>
              </a:rPr>
              <a:t>univ.mag.ing.comp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  <a:cs typeface="Arial"/>
              </a:rPr>
              <a:t>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Marko Jurić</a:t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               </a:t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           univ. mag.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ing.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 comp Luka Vukelić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itka Text"/>
            </a:endParaRPr>
          </a:p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Profesor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: 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izv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. prof. dr. sc. 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Šandor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IIleš</a:t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</a:b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itka Text"/>
            </a:endParaRPr>
          </a:p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Asistent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: univ. mag.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ing.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 el.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techn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. inf  Josip Kir 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Sitka Text"/>
              </a:rPr>
              <a:t>Hromatko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Sitka Text"/>
            </a:endParaRPr>
          </a:p>
        </p:txBody>
      </p:sp>
    </p:spTree>
    <p:extLst>
      <p:ext uri="{BB962C8B-B14F-4D97-AF65-F5344CB8AC3E}">
        <p14:creationId xmlns:p14="http://schemas.microsoft.com/office/powerpoint/2010/main" val="277329779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D958-0A75-1B18-B786-D5A55787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Sitka Heading"/>
              </a:rPr>
              <a:t>Uvod</a:t>
            </a:r>
            <a:r>
              <a:rPr lang="en-US" sz="3600" dirty="0">
                <a:latin typeface="Sitka Heading"/>
              </a:rPr>
              <a:t> u </a:t>
            </a:r>
            <a:r>
              <a:rPr lang="en-US" sz="3600" dirty="0" err="1">
                <a:latin typeface="Sitka Heading"/>
              </a:rPr>
              <a:t>korištene</a:t>
            </a:r>
            <a:r>
              <a:rPr lang="en-US" sz="3600" dirty="0">
                <a:latin typeface="Sitka Heading"/>
              </a:rPr>
              <a:t> alate </a:t>
            </a:r>
            <a:r>
              <a:rPr lang="en-US" sz="3600" dirty="0" err="1">
                <a:latin typeface="Sitka Heading"/>
              </a:rPr>
              <a:t>i</a:t>
            </a:r>
            <a:r>
              <a:rPr lang="en-US" sz="3600" dirty="0">
                <a:latin typeface="Sitka Heading"/>
              </a:rPr>
              <a:t> </a:t>
            </a:r>
            <a:r>
              <a:rPr lang="en-US" sz="3600" dirty="0" err="1">
                <a:latin typeface="Sitka Heading"/>
              </a:rPr>
              <a:t>implementaciju</a:t>
            </a:r>
            <a:endParaRPr lang="en-US" sz="3600" dirty="0">
              <a:latin typeface="Sitka Headi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4F1F4-440C-1545-B934-D77AA3BED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Sitka Text"/>
              </a:rPr>
              <a:t>MATLAB/Simulink </a:t>
            </a:r>
          </a:p>
          <a:p>
            <a:r>
              <a:rPr lang="en-US" sz="2400" dirty="0">
                <a:latin typeface="Sitka Text"/>
              </a:rPr>
              <a:t>Visualization 3D Engine</a:t>
            </a:r>
          </a:p>
          <a:p>
            <a:r>
              <a:rPr lang="en-US" sz="2400" dirty="0">
                <a:latin typeface="Sitka Text"/>
              </a:rPr>
              <a:t>Vehicle Dynamics </a:t>
            </a:r>
            <a:r>
              <a:rPr lang="en-US" sz="2400" err="1">
                <a:latin typeface="Sitka Text"/>
              </a:rPr>
              <a:t>Blockset</a:t>
            </a:r>
            <a:endParaRPr lang="en-US" sz="2400">
              <a:latin typeface="Sitka Text"/>
            </a:endParaRPr>
          </a:p>
          <a:p>
            <a:r>
              <a:rPr lang="en-US" sz="2400" err="1">
                <a:latin typeface="Sitka Text"/>
              </a:rPr>
              <a:t>Estimacija</a:t>
            </a:r>
            <a:r>
              <a:rPr lang="en-US" sz="2400" dirty="0">
                <a:latin typeface="Sitka Text"/>
              </a:rPr>
              <a:t> </a:t>
            </a:r>
            <a:r>
              <a:rPr lang="en-US" sz="2400" err="1">
                <a:latin typeface="Sitka Text"/>
              </a:rPr>
              <a:t>sila</a:t>
            </a:r>
            <a:r>
              <a:rPr lang="en-US" sz="2400" dirty="0">
                <a:latin typeface="Sitka Text"/>
              </a:rPr>
              <a:t> </a:t>
            </a:r>
            <a:r>
              <a:rPr lang="en-US" sz="2400" err="1">
                <a:latin typeface="Sitka Text"/>
              </a:rPr>
              <a:t>i</a:t>
            </a:r>
            <a:r>
              <a:rPr lang="en-US" sz="2400" dirty="0">
                <a:latin typeface="Sitka Text"/>
              </a:rPr>
              <a:t> </a:t>
            </a:r>
            <a:r>
              <a:rPr lang="en-US" sz="2400" err="1">
                <a:latin typeface="Sitka Text"/>
              </a:rPr>
              <a:t>brzina</a:t>
            </a:r>
            <a:r>
              <a:rPr lang="en-US" sz="2400" dirty="0">
                <a:latin typeface="Sitka Text"/>
              </a:rPr>
              <a:t> </a:t>
            </a:r>
            <a:r>
              <a:rPr lang="en-US" sz="2400" err="1">
                <a:latin typeface="Sitka Text"/>
              </a:rPr>
              <a:t>vozila</a:t>
            </a:r>
            <a:endParaRPr lang="en-US" sz="2400">
              <a:latin typeface="Sitka Text"/>
            </a:endParaRPr>
          </a:p>
          <a:p>
            <a:r>
              <a:rPr lang="en-US" sz="2400" err="1">
                <a:latin typeface="Sitka Text"/>
              </a:rPr>
              <a:t>Sustav</a:t>
            </a:r>
            <a:r>
              <a:rPr lang="en-US" sz="2400" dirty="0">
                <a:latin typeface="Sitka Text"/>
              </a:rPr>
              <a:t> </a:t>
            </a:r>
            <a:r>
              <a:rPr lang="en-US" sz="2400" err="1">
                <a:latin typeface="Sitka Text"/>
              </a:rPr>
              <a:t>praćenja</a:t>
            </a:r>
            <a:r>
              <a:rPr lang="en-US" sz="2400" dirty="0">
                <a:latin typeface="Sitka Text"/>
              </a:rPr>
              <a:t> </a:t>
            </a:r>
            <a:r>
              <a:rPr lang="en-US" sz="2400" err="1">
                <a:latin typeface="Sitka Text"/>
              </a:rPr>
              <a:t>uzdužne</a:t>
            </a:r>
            <a:r>
              <a:rPr lang="en-US" sz="2400" dirty="0">
                <a:latin typeface="Sitka Text"/>
              </a:rPr>
              <a:t> </a:t>
            </a:r>
            <a:r>
              <a:rPr lang="en-US" sz="2400" err="1">
                <a:latin typeface="Sitka Text"/>
              </a:rPr>
              <a:t>brzine</a:t>
            </a:r>
            <a:r>
              <a:rPr lang="en-US" sz="2400" dirty="0">
                <a:latin typeface="Sitka Text"/>
              </a:rPr>
              <a:t> </a:t>
            </a:r>
          </a:p>
          <a:p>
            <a:r>
              <a:rPr lang="en-US" sz="2400" err="1">
                <a:latin typeface="Sitka Text"/>
              </a:rPr>
              <a:t>Sustav</a:t>
            </a:r>
            <a:r>
              <a:rPr lang="en-US" sz="2400" dirty="0">
                <a:latin typeface="Sitka Text"/>
              </a:rPr>
              <a:t> </a:t>
            </a:r>
            <a:r>
              <a:rPr lang="en-US" sz="2400" err="1">
                <a:latin typeface="Sitka Text"/>
              </a:rPr>
              <a:t>kontrole</a:t>
            </a:r>
            <a:r>
              <a:rPr lang="en-US" sz="2400" dirty="0">
                <a:latin typeface="Sitka Text"/>
              </a:rPr>
              <a:t> </a:t>
            </a:r>
            <a:r>
              <a:rPr lang="en-US" sz="2400" err="1">
                <a:latin typeface="Sitka Text"/>
              </a:rPr>
              <a:t>proklizavanja</a:t>
            </a:r>
            <a:r>
              <a:rPr lang="en-US" sz="2400" dirty="0">
                <a:latin typeface="Sitka Text"/>
              </a:rPr>
              <a:t> </a:t>
            </a:r>
          </a:p>
          <a:p>
            <a:r>
              <a:rPr lang="en-US" sz="2400" err="1">
                <a:latin typeface="Sitka Text"/>
              </a:rPr>
              <a:t>Upravljanje</a:t>
            </a:r>
            <a:r>
              <a:rPr lang="en-US" sz="2400" dirty="0">
                <a:latin typeface="Sitka Text"/>
              </a:rPr>
              <a:t> </a:t>
            </a:r>
            <a:r>
              <a:rPr lang="en-US" sz="2400" err="1">
                <a:latin typeface="Sitka Text"/>
              </a:rPr>
              <a:t>zakretom</a:t>
            </a:r>
            <a:r>
              <a:rPr lang="en-US" sz="2400" dirty="0">
                <a:latin typeface="Sitka Text"/>
              </a:rPr>
              <a:t> </a:t>
            </a:r>
            <a:r>
              <a:rPr lang="en-US" sz="2400" err="1">
                <a:latin typeface="Sitka Text"/>
              </a:rPr>
              <a:t>volana</a:t>
            </a:r>
            <a:r>
              <a:rPr lang="en-US" sz="2400" dirty="0">
                <a:latin typeface="Sitka Text"/>
              </a:rPr>
              <a:t> </a:t>
            </a:r>
          </a:p>
        </p:txBody>
      </p:sp>
      <p:pic>
        <p:nvPicPr>
          <p:cNvPr id="4" name="Picture 3" descr="What is Vehicle Dynamics ? | Vehicle Dynamics categories | Vehicle Dynamics  approaches">
            <a:extLst>
              <a:ext uri="{FF2B5EF4-FFF2-40B4-BE49-F238E27FC236}">
                <a16:creationId xmlns:a16="http://schemas.microsoft.com/office/drawing/2014/main" id="{58B0B981-F2CC-85E8-218F-72B576FA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8" y="3990975"/>
            <a:ext cx="4005262" cy="2185987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9043F907-36A2-28AD-3300-BBF23F04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0" y="1564481"/>
            <a:ext cx="27432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183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E074-0CAF-4E8E-1581-2032B4A4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err="1">
                <a:latin typeface="Sitka Heading"/>
              </a:rPr>
              <a:t>Parametri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err="1">
                <a:latin typeface="Sitka Heading"/>
              </a:rPr>
              <a:t>modela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err="1">
                <a:latin typeface="Sitka Heading"/>
              </a:rPr>
              <a:t>automobila</a:t>
            </a:r>
            <a:r>
              <a:rPr lang="en-US" sz="3600" dirty="0">
                <a:latin typeface="Sitka Heading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613135E-CA8F-A293-ECEB-8D20B8D177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000" dirty="0">
                    <a:latin typeface="Sitka Text"/>
                    <a:ea typeface="+mn-lt"/>
                    <a:cs typeface="+mn-lt"/>
                  </a:rPr>
                  <a:t>masa: 1341 kg </a:t>
                </a:r>
              </a:p>
              <a:p>
                <a:r>
                  <a:rPr lang="en-US" sz="2000" dirty="0">
                    <a:latin typeface="Sitka Text"/>
                    <a:ea typeface="+mn-lt"/>
                    <a:cs typeface="+mn-lt"/>
                  </a:rPr>
                  <a:t> 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udaljenost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prednje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osovine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od centra mase: 1.732 m </a:t>
                </a:r>
              </a:p>
              <a:p>
                <a:r>
                  <a:rPr lang="en-US" sz="2000" dirty="0">
                    <a:latin typeface="Sitka Text"/>
                    <a:ea typeface="+mn-lt"/>
                    <a:cs typeface="+mn-lt"/>
                  </a:rPr>
                  <a:t> 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udaljenost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stražnje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osovine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od centra mase: 1.343 m</a:t>
                </a:r>
              </a:p>
              <a:p>
                <a:r>
                  <a:rPr lang="en-US" sz="2000" dirty="0">
                    <a:latin typeface="Sitka Text"/>
                    <a:ea typeface="+mn-lt"/>
                    <a:cs typeface="+mn-lt"/>
                  </a:rPr>
                  <a:t> 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vertikalna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udaljenost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centra mase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i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prednje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osovine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: 0.134 m </a:t>
                </a:r>
              </a:p>
              <a:p>
                <a:r>
                  <a:rPr lang="en-US" sz="2000" dirty="0">
                    <a:latin typeface="Sitka Text"/>
                    <a:ea typeface="+mn-lt"/>
                    <a:cs typeface="+mn-lt"/>
                  </a:rPr>
                  <a:t> 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aerodinamička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površina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: 2.11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pPr>
                      <m:e>
                        <m:r>
                          <a:rPr lang="hr-HR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Sitka Text"/>
                  <a:ea typeface="+mn-lt"/>
                  <a:cs typeface="+mn-lt"/>
                </a:endParaRPr>
              </a:p>
              <a:p>
                <a:r>
                  <a:rPr lang="en-US" sz="2000" dirty="0">
                    <a:latin typeface="Sitka Text"/>
                    <a:ea typeface="+mn-lt"/>
                    <a:cs typeface="+mn-lt"/>
                  </a:rPr>
                  <a:t> 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koeficijent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otpora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zraka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: 0.33 </a:t>
                </a:r>
              </a:p>
              <a:p>
                <a:r>
                  <a:rPr lang="en-US" sz="2000" dirty="0">
                    <a:latin typeface="Sitka Text"/>
                    <a:ea typeface="+mn-lt"/>
                    <a:cs typeface="+mn-lt"/>
                  </a:rPr>
                  <a:t> moment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inercije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oko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vertikalne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osi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: 2066 kg*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pPr>
                      <m:e>
                        <m:r>
                          <a:rPr lang="hr-HR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Sitka Text"/>
                  <a:ea typeface="+mn-lt"/>
                  <a:cs typeface="+mn-lt"/>
                </a:endParaRPr>
              </a:p>
              <a:p>
                <a:r>
                  <a:rPr lang="en-US" sz="2000" dirty="0">
                    <a:latin typeface="Sitka Text"/>
                    <a:ea typeface="+mn-lt"/>
                    <a:cs typeface="+mn-lt"/>
                  </a:rPr>
                  <a:t> 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prijenosni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omjer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zakreta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volana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: 18 1 </a:t>
                </a:r>
              </a:p>
              <a:p>
                <a:r>
                  <a:rPr lang="en-US" sz="2000" dirty="0">
                    <a:latin typeface="Sitka Text"/>
                    <a:ea typeface="+mn-lt"/>
                    <a:cs typeface="+mn-lt"/>
                  </a:rPr>
                  <a:t> 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širina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traga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vozila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: 1.922 m </a:t>
                </a:r>
              </a:p>
              <a:p>
                <a:r>
                  <a:rPr lang="en-US" sz="2000" dirty="0">
                    <a:latin typeface="Sitka Text"/>
                    <a:ea typeface="+mn-lt"/>
                    <a:cs typeface="+mn-lt"/>
                  </a:rPr>
                  <a:t> 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polumjer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latin typeface="Sitka Text"/>
                    <a:ea typeface="+mn-lt"/>
                    <a:cs typeface="+mn-lt"/>
                  </a:rPr>
                  <a:t>kotača</a:t>
                </a:r>
                <a:r>
                  <a:rPr lang="en-US" sz="2000" dirty="0">
                    <a:latin typeface="Sitka Text"/>
                    <a:ea typeface="+mn-lt"/>
                    <a:cs typeface="+mn-lt"/>
                  </a:rPr>
                  <a:t>: 0.3 m</a:t>
                </a:r>
                <a:r>
                  <a:rPr lang="en-US" sz="1800" dirty="0">
                    <a:latin typeface="Aptos"/>
                    <a:ea typeface="+mn-lt"/>
                    <a:cs typeface="+mn-lt"/>
                  </a:rPr>
                  <a:t> </a:t>
                </a:r>
                <a:endParaRPr lang="en-US" sz="1800" dirty="0">
                  <a:latin typeface="Aptos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613135E-CA8F-A293-ECEB-8D20B8D177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sports car with red rims&#10;&#10;Description automatically generated">
            <a:extLst>
              <a:ext uri="{FF2B5EF4-FFF2-40B4-BE49-F238E27FC236}">
                <a16:creationId xmlns:a16="http://schemas.microsoft.com/office/drawing/2014/main" id="{48761D3A-E916-DCB5-0B02-60B10D31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343" y="2797969"/>
            <a:ext cx="4833938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9834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E074-0CAF-4E8E-1581-2032B4A4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err="1">
                <a:latin typeface="Sitka Heading"/>
              </a:rPr>
              <a:t>Sustav</a:t>
            </a:r>
            <a:r>
              <a:rPr lang="en-US" sz="3600" dirty="0">
                <a:latin typeface="Sitka Heading"/>
              </a:rPr>
              <a:t> 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053712-E06B-2F22-5A28-E577416F3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2"/>
          <a:stretch/>
        </p:blipFill>
        <p:spPr>
          <a:xfrm>
            <a:off x="492919" y="1840931"/>
            <a:ext cx="11206204" cy="440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yellow car on a road&#10;&#10;Description automatically generated">
            <a:extLst>
              <a:ext uri="{FF2B5EF4-FFF2-40B4-BE49-F238E27FC236}">
                <a16:creationId xmlns:a16="http://schemas.microsoft.com/office/drawing/2014/main" id="{B53684F6-FA7A-D1B2-02C6-457139D0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957" y="369093"/>
            <a:ext cx="3437088" cy="20121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CC3EB-68CD-3A51-5A74-73C668986986}"/>
              </a:ext>
            </a:extLst>
          </p:cNvPr>
          <p:cNvSpPr txBox="1"/>
          <p:nvPr/>
        </p:nvSpPr>
        <p:spPr>
          <a:xfrm>
            <a:off x="4483857" y="6234452"/>
            <a:ext cx="37808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solidFill>
                  <a:schemeClr val="bg1"/>
                </a:solidFill>
              </a:rPr>
              <a:t>Slika</a:t>
            </a:r>
            <a:r>
              <a:rPr lang="en-US" sz="1600" dirty="0">
                <a:solidFill>
                  <a:schemeClr val="bg1"/>
                </a:solidFill>
              </a:rPr>
              <a:t> 1. </a:t>
            </a:r>
            <a:r>
              <a:rPr lang="en-US" sz="1600" err="1">
                <a:solidFill>
                  <a:schemeClr val="bg1"/>
                </a:solidFill>
              </a:rPr>
              <a:t>Prikaz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sustava</a:t>
            </a:r>
            <a:r>
              <a:rPr lang="en-US" sz="1600" dirty="0">
                <a:solidFill>
                  <a:schemeClr val="bg1"/>
                </a:solidFill>
              </a:rPr>
              <a:t> u </a:t>
            </a:r>
            <a:r>
              <a:rPr lang="en-US" sz="1600" err="1">
                <a:solidFill>
                  <a:schemeClr val="bg1"/>
                </a:solidFill>
              </a:rPr>
              <a:t>Simulinku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02100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4D9F-BBD6-1189-42C9-EC230784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341311"/>
            <a:ext cx="5895976" cy="1194595"/>
          </a:xfrm>
        </p:spPr>
        <p:txBody>
          <a:bodyPr>
            <a:normAutofit/>
          </a:bodyPr>
          <a:lstStyle/>
          <a:p>
            <a:r>
              <a:rPr lang="en-US" sz="3600" err="1">
                <a:latin typeface="Sitka Heading"/>
              </a:rPr>
              <a:t>Prikaz</a:t>
            </a:r>
            <a:r>
              <a:rPr lang="en-US" sz="3600" dirty="0">
                <a:latin typeface="Sitka Heading"/>
              </a:rPr>
              <a:t> </a:t>
            </a:r>
            <a:r>
              <a:rPr lang="en-US" sz="3600" err="1">
                <a:latin typeface="Sitka Heading"/>
              </a:rPr>
              <a:t>modificiranog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err="1">
                <a:latin typeface="Sitka Heading"/>
              </a:rPr>
              <a:t>dijela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err="1">
                <a:latin typeface="Sitka Heading"/>
              </a:rPr>
              <a:t>sustava</a:t>
            </a:r>
            <a:endParaRPr lang="en-US" sz="3600">
              <a:latin typeface="Sitka Heading"/>
            </a:endParaRPr>
          </a:p>
        </p:txBody>
      </p:sp>
      <p:pic>
        <p:nvPicPr>
          <p:cNvPr id="9" name="Content Placeholder 8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C1EFBA09-7D91-9783-56A1-8B01FE052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788" y="1801812"/>
            <a:ext cx="7437986" cy="391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C591880C-0EB0-35B9-301B-1C72C780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84" y="1536988"/>
            <a:ext cx="5488999" cy="452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C52C497-873D-8E03-8930-00C4D0649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530" y="1560368"/>
            <a:ext cx="3691445" cy="4748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8EF71-9C5F-C95A-D1AD-5CCD1E242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819" y="4290218"/>
            <a:ext cx="6919913" cy="1881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diagram of a machine&#10;&#10;Description automatically generated">
            <a:extLst>
              <a:ext uri="{FF2B5EF4-FFF2-40B4-BE49-F238E27FC236}">
                <a16:creationId xmlns:a16="http://schemas.microsoft.com/office/drawing/2014/main" id="{3601F2B1-92CC-ABDC-9C06-1C033386F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888" y="1562678"/>
            <a:ext cx="6374462" cy="4743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6377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4E8C-59CE-B4CD-8B39-7CFCABB0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Sitka Heading"/>
              </a:rPr>
              <a:t>Estimacija</a:t>
            </a:r>
            <a:r>
              <a:rPr lang="en-US" sz="3600" dirty="0">
                <a:latin typeface="Sitka Heading"/>
              </a:rPr>
              <a:t> </a:t>
            </a:r>
            <a:r>
              <a:rPr lang="en-US" sz="3600" dirty="0" err="1">
                <a:latin typeface="Sitka Heading"/>
              </a:rPr>
              <a:t>vertikalne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dirty="0" err="1">
                <a:latin typeface="Sitka Heading"/>
              </a:rPr>
              <a:t>sile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dirty="0" err="1">
                <a:latin typeface="Sitka Heading"/>
              </a:rPr>
              <a:t>na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dirty="0" err="1">
                <a:latin typeface="Sitka Heading"/>
              </a:rPr>
              <a:t>kotačima</a:t>
            </a:r>
            <a:endParaRPr lang="en-US" sz="3600" dirty="0">
              <a:latin typeface="Sitka Heading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8BC53-1DB7-9AED-2E78-8BFD575B6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𝐹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𝑧𝑓𝑙𝐿𝑜𝑛𝑔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𝑚𝑔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𝑙𝑟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+(−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</m:t>
                        </m:r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𝑎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den>
                    </m:f>
                  </m:oMath>
                </a14:m>
                <a:r>
                  <a:rPr lang="hr-HR" dirty="0">
                    <a:ea typeface="+mn-lt"/>
                    <a:cs typeface="+mn-lt"/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𝐹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𝑧𝑟𝑙𝐿𝑜𝑛𝑔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𝑚𝑔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𝑙𝑟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+(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</m:t>
                        </m:r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𝑎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den>
                    </m:f>
                  </m:oMath>
                </a14:m>
                <a:r>
                  <a:rPr lang="hr-HR" dirty="0">
                    <a:ea typeface="+mn-lt"/>
                    <a:cs typeface="+mn-lt"/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𝐹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𝑧𝑟𝑙𝐿𝑜𝑛𝑔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𝑚𝑔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𝑙𝑓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+(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</m:t>
                        </m:r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𝑎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den>
                    </m:f>
                  </m:oMath>
                </a14:m>
                <a:r>
                  <a:rPr lang="hr-HR" dirty="0">
                    <a:ea typeface="+mn-lt"/>
                    <a:cs typeface="+mn-lt"/>
                  </a:rPr>
                  <a:t>)</a:t>
                </a:r>
                <a:endParaRPr lang="en-US" dirty="0">
                  <a:ea typeface="+mn-lt"/>
                  <a:cs typeface="+mn-lt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𝐹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𝑧𝑟𝑟𝐿𝑜𝑛𝑔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𝑚𝑔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𝑙𝑓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+(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</m:t>
                        </m:r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𝑎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den>
                    </m:f>
                  </m:oMath>
                </a14:m>
                <a:r>
                  <a:rPr lang="hr-HR" dirty="0">
                    <a:ea typeface="+mn-lt"/>
                    <a:cs typeface="+mn-lt"/>
                  </a:rPr>
                  <a:t>)</a:t>
                </a:r>
                <a:r>
                  <a:rPr lang="hr-HR" b="0" dirty="0">
                    <a:ea typeface="+mn-lt"/>
                    <a:cs typeface="+mn-lt"/>
                  </a:rPr>
                  <a:t>								</a:t>
                </a:r>
              </a:p>
              <a:p>
                <a:pPr marL="0" indent="0">
                  <a:buNone/>
                </a:pPr>
                <a:endParaRPr lang="en-US" dirty="0">
                  <a:ea typeface="+mn-lt"/>
                  <a:cs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𝐹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𝑧𝑓𝑙𝐿𝑎𝑡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−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𝑙𝑟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𝑎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𝑦</m:t>
                            </m:r>
                          </m:sub>
                        </m:s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𝑤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endParaRPr lang="hr-HR" dirty="0">
                  <a:ea typeface="+mn-lt"/>
                  <a:cs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𝐹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𝑧𝑓𝑟𝐿𝑎𝑡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𝑙𝑟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𝑎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𝑦</m:t>
                            </m:r>
                          </m:sub>
                        </m:s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𝑤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endParaRPr lang="hr-HR" dirty="0">
                  <a:ea typeface="+mn-lt"/>
                  <a:cs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𝐹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𝑧𝑟𝑙𝐿𝑎𝑡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−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𝑙𝑟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𝑎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𝑦</m:t>
                            </m:r>
                          </m:sub>
                        </m:s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𝑤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endParaRPr lang="hr-HR" b="0" dirty="0">
                  <a:ea typeface="+mn-lt"/>
                  <a:cs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𝐹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𝑧𝑟𝑟𝐿𝑎𝑡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−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𝑙𝑟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𝑚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𝑎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𝑦</m:t>
                            </m:r>
                          </m:sub>
                        </m:sSub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8BC53-1DB7-9AED-2E78-8BFD575B6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vertical force estimator&#10;&#10;Description automatically generated">
            <a:extLst>
              <a:ext uri="{FF2B5EF4-FFF2-40B4-BE49-F238E27FC236}">
                <a16:creationId xmlns:a16="http://schemas.microsoft.com/office/drawing/2014/main" id="{FD984247-6CC7-B792-9838-5FAEF4D7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69" y="3428639"/>
            <a:ext cx="5801880" cy="2332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88D287-1073-7030-C43A-58FDF36454B0}"/>
              </a:ext>
            </a:extLst>
          </p:cNvPr>
          <p:cNvSpPr txBox="1"/>
          <p:nvPr/>
        </p:nvSpPr>
        <p:spPr>
          <a:xfrm>
            <a:off x="7305638" y="5853452"/>
            <a:ext cx="37808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Slika</a:t>
            </a:r>
            <a:r>
              <a:rPr lang="en-US" sz="1600" dirty="0">
                <a:solidFill>
                  <a:schemeClr val="bg1"/>
                </a:solidFill>
              </a:rPr>
              <a:t> 2. Blok </a:t>
            </a:r>
            <a:r>
              <a:rPr lang="en-US" sz="1600" dirty="0" err="1">
                <a:solidFill>
                  <a:schemeClr val="bg1"/>
                </a:solidFill>
              </a:rPr>
              <a:t>estimatora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vertikalnih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r>
              <a:rPr lang="en-US" sz="1600" dirty="0" err="1">
                <a:solidFill>
                  <a:schemeClr val="bg1"/>
                </a:solidFill>
              </a:rPr>
              <a:t>sila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A4661-C144-039B-86AC-95FCA1CDB8CF}"/>
              </a:ext>
            </a:extLst>
          </p:cNvPr>
          <p:cNvSpPr/>
          <p:nvPr/>
        </p:nvSpPr>
        <p:spPr>
          <a:xfrm>
            <a:off x="533724" y="1543475"/>
            <a:ext cx="3521363" cy="4641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0594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4E8C-59CE-B4CD-8B39-7CFCABB0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Sitka Heading"/>
              </a:rPr>
              <a:t>Estimacija</a:t>
            </a:r>
            <a:r>
              <a:rPr lang="en-US" sz="3600" dirty="0">
                <a:latin typeface="Sitka Heading"/>
              </a:rPr>
              <a:t> </a:t>
            </a:r>
            <a:r>
              <a:rPr lang="en-US" sz="3600" dirty="0" err="1">
                <a:latin typeface="Sitka Heading"/>
              </a:rPr>
              <a:t>vertikalne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dirty="0" err="1">
                <a:latin typeface="Sitka Heading"/>
              </a:rPr>
              <a:t>sile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dirty="0" err="1">
                <a:latin typeface="Sitka Heading"/>
              </a:rPr>
              <a:t>na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dirty="0" err="1">
                <a:latin typeface="Sitka Heading"/>
              </a:rPr>
              <a:t>kotačima</a:t>
            </a:r>
            <a:endParaRPr lang="en-US" sz="3600" dirty="0">
              <a:latin typeface="Sitka Headi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BC53-1DB7-9AED-2E78-8BFD575B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304FF-7127-CD83-5266-51FFE3D65BB1}"/>
              </a:ext>
            </a:extLst>
          </p:cNvPr>
          <p:cNvSpPr txBox="1"/>
          <p:nvPr/>
        </p:nvSpPr>
        <p:spPr>
          <a:xfrm>
            <a:off x="1543013" y="6020139"/>
            <a:ext cx="37808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Slika</a:t>
            </a:r>
            <a:r>
              <a:rPr lang="en-US" sz="1600" dirty="0">
                <a:solidFill>
                  <a:schemeClr val="bg1"/>
                </a:solidFill>
              </a:rPr>
              <a:t> 3.  </a:t>
            </a:r>
            <a:r>
              <a:rPr lang="en-US" sz="1600" dirty="0" err="1">
                <a:solidFill>
                  <a:schemeClr val="bg1"/>
                </a:solidFill>
              </a:rPr>
              <a:t>Odziv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r>
              <a:rPr lang="en-US" sz="1600" dirty="0" err="1">
                <a:solidFill>
                  <a:schemeClr val="bg1"/>
                </a:solidFill>
              </a:rPr>
              <a:t>pravocrtnog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gibanja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vozila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F8872-5F05-D131-769F-B1AD383C337F}"/>
              </a:ext>
            </a:extLst>
          </p:cNvPr>
          <p:cNvSpPr txBox="1"/>
          <p:nvPr/>
        </p:nvSpPr>
        <p:spPr>
          <a:xfrm>
            <a:off x="7031794" y="6020139"/>
            <a:ext cx="37808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Slika</a:t>
            </a:r>
            <a:r>
              <a:rPr lang="en-US" sz="1600" dirty="0">
                <a:solidFill>
                  <a:schemeClr val="bg1"/>
                </a:solidFill>
              </a:rPr>
              <a:t> 4. </a:t>
            </a:r>
            <a:r>
              <a:rPr lang="en-US" sz="1600" dirty="0" err="1">
                <a:solidFill>
                  <a:schemeClr val="bg1"/>
                </a:solidFill>
              </a:rPr>
              <a:t>Odziv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r>
              <a:rPr lang="en-US" sz="1600" dirty="0" err="1">
                <a:solidFill>
                  <a:schemeClr val="bg1"/>
                </a:solidFill>
              </a:rPr>
              <a:t>pri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skretanju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r>
              <a:rPr lang="en-US" sz="1600" dirty="0" err="1">
                <a:solidFill>
                  <a:schemeClr val="bg1"/>
                </a:solidFill>
              </a:rPr>
              <a:t>vozila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FB86A-C1BB-8821-2CD7-88A6342A2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29" y="1404938"/>
            <a:ext cx="3888972" cy="4524376"/>
          </a:xfrm>
          <a:prstGeom prst="rect">
            <a:avLst/>
          </a:prstGeom>
        </p:spPr>
      </p:pic>
      <p:pic>
        <p:nvPicPr>
          <p:cNvPr id="8" name="Picture 7" descr="A graph of a sound wave&#10;&#10;Description automatically generated">
            <a:extLst>
              <a:ext uri="{FF2B5EF4-FFF2-40B4-BE49-F238E27FC236}">
                <a16:creationId xmlns:a16="http://schemas.microsoft.com/office/drawing/2014/main" id="{DE4FFA37-A713-3392-F145-587FABA1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122" y="1404937"/>
            <a:ext cx="5817066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52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A2DD-1FB7-DE51-B391-32017A2C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err="1">
                <a:latin typeface="Sitka Heading"/>
              </a:rPr>
              <a:t>Estimacija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err="1">
                <a:latin typeface="Sitka Heading"/>
              </a:rPr>
              <a:t>uzdužne</a:t>
            </a:r>
            <a:r>
              <a:rPr lang="en-US" sz="3600" dirty="0">
                <a:latin typeface="Sitka Heading"/>
              </a:rPr>
              <a:t> </a:t>
            </a:r>
            <a:r>
              <a:rPr lang="en-US" sz="3600" err="1">
                <a:latin typeface="Sitka Heading"/>
              </a:rPr>
              <a:t>brzine</a:t>
            </a:r>
            <a:endParaRPr lang="en-US" sz="3600">
              <a:latin typeface="Sitka Heading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6DE90-4EF4-EFDF-8FD7-41EF0C4E7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𝜔</m:t>
                        </m:r>
                      </m:e>
                      <m:sub>
                        <m:r>
                          <a:rPr lang="hr-HR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𝑎𝑣𝑔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f>
                      <m:fPr>
                        <m:ctrlPr>
                          <a:rPr lang="pt-BR" sz="200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hr-HR" sz="20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𝜔</m:t>
                            </m:r>
                          </m:e>
                          <m:sub>
                            <m:r>
                              <a:rPr lang="hr-HR" sz="20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𝑟𝑙</m:t>
                            </m:r>
                            <m:r>
                              <a:rPr lang="hr-HR" sz="20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 </m:t>
                            </m:r>
                          </m:sub>
                        </m:sSub>
                        <m:r>
                          <a:rPr lang="hr-HR" sz="20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𝜔</m:t>
                            </m:r>
                          </m:e>
                          <m:sub>
                            <m:r>
                              <a:rPr lang="hr-HR" sz="20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𝑟𝑟</m:t>
                            </m:r>
                            <m:r>
                              <a:rPr lang="hr-HR" sz="20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 </m:t>
                            </m:r>
                          </m:sub>
                        </m:sSub>
                        <m:r>
                          <a:rPr lang="hr-HR" sz="20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)</m:t>
                        </m:r>
                      </m:num>
                      <m:den>
                        <m:r>
                          <a:rPr lang="pt-BR" sz="200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ea typeface="+mn-lt"/>
                  <a:cs typeface="+mn-lt"/>
                </a:endParaRPr>
              </a:p>
              <a:p>
                <a:r>
                  <a:rPr lang="en-US" sz="2000" dirty="0">
                    <a:ea typeface="+mn-lt"/>
                    <a:cs typeface="+mn-lt"/>
                  </a:rPr>
                  <a:t>r = </a:t>
                </a:r>
                <a:r>
                  <a:rPr lang="en-US" sz="2000" dirty="0" err="1">
                    <a:ea typeface="+mn-lt"/>
                    <a:cs typeface="+mn-lt"/>
                  </a:rPr>
                  <a:t>WH.WheelRadius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hr-H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hr-HR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hr-HR" sz="2000" dirty="0"/>
                  <a:t> r</a:t>
                </a:r>
                <a:r>
                  <a:rPr lang="hr-HR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r-H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hr-H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𝜔</m:t>
                        </m:r>
                      </m:e>
                      <m:sub>
                        <m:r>
                          <a:rPr lang="hr-HR" sz="20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𝑎𝑣𝑔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6DE90-4EF4-EFDF-8FD7-41EF0C4E7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8188884-0D14-632F-DB5B-77C15A57081A}"/>
              </a:ext>
            </a:extLst>
          </p:cNvPr>
          <p:cNvSpPr txBox="1"/>
          <p:nvPr/>
        </p:nvSpPr>
        <p:spPr>
          <a:xfrm>
            <a:off x="6603171" y="5722484"/>
            <a:ext cx="37808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Slika</a:t>
            </a:r>
            <a:r>
              <a:rPr lang="en-US" sz="1600" dirty="0">
                <a:solidFill>
                  <a:schemeClr val="bg1"/>
                </a:solidFill>
              </a:rPr>
              <a:t> 5. </a:t>
            </a:r>
            <a:r>
              <a:rPr lang="en-US" sz="1600" dirty="0" err="1">
                <a:solidFill>
                  <a:schemeClr val="bg1"/>
                </a:solidFill>
              </a:rPr>
              <a:t>Usporedba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r>
              <a:rPr lang="en-US" sz="1600" dirty="0" err="1">
                <a:solidFill>
                  <a:schemeClr val="bg1"/>
                </a:solidFill>
              </a:rPr>
              <a:t>referentne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r>
              <a:rPr lang="en-US" sz="1600" dirty="0" err="1">
                <a:solidFill>
                  <a:schemeClr val="bg1"/>
                </a:solidFill>
              </a:rPr>
              <a:t>estimirane</a:t>
            </a:r>
            <a:r>
              <a:rPr lang="en-US" sz="1600" dirty="0">
                <a:solidFill>
                  <a:schemeClr val="bg1"/>
                </a:solidFill>
              </a:rPr>
              <a:t>  </a:t>
            </a:r>
            <a:r>
              <a:rPr lang="en-US" sz="1600" dirty="0" err="1">
                <a:solidFill>
                  <a:schemeClr val="bg1"/>
                </a:solidFill>
              </a:rPr>
              <a:t>uzdužne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brzine</a:t>
            </a:r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F084E55A-F24C-C230-7272-9F1FA68B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95" y="1831095"/>
            <a:ext cx="8048627" cy="3892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94F18-7137-BDCE-883C-A4AFCD973D8C}"/>
              </a:ext>
            </a:extLst>
          </p:cNvPr>
          <p:cNvSpPr/>
          <p:nvPr/>
        </p:nvSpPr>
        <p:spPr>
          <a:xfrm>
            <a:off x="807800" y="1759849"/>
            <a:ext cx="2909454" cy="1616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5913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A2DD-1FB7-DE51-B391-32017A2C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Content Placeholder 15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2A7DF3C7-062E-1902-D80A-F9FDFB40D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052" y="586652"/>
            <a:ext cx="9233897" cy="5436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Kalman Filter Explained: Example. This is a continuation of this post… | by  Raghavan | Medium">
            <a:extLst>
              <a:ext uri="{FF2B5EF4-FFF2-40B4-BE49-F238E27FC236}">
                <a16:creationId xmlns:a16="http://schemas.microsoft.com/office/drawing/2014/main" id="{8A507FD9-9752-4213-E5D8-2949EF718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" b="2454"/>
          <a:stretch/>
        </p:blipFill>
        <p:spPr>
          <a:xfrm>
            <a:off x="6867525" y="1279446"/>
            <a:ext cx="3457601" cy="1894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437E89-EF81-B7D0-B126-4C12776144C9}"/>
              </a:ext>
            </a:extLst>
          </p:cNvPr>
          <p:cNvSpPr txBox="1"/>
          <p:nvPr/>
        </p:nvSpPr>
        <p:spPr>
          <a:xfrm>
            <a:off x="4164806" y="6022181"/>
            <a:ext cx="38623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solidFill>
                  <a:srgbClr val="FFFFFF"/>
                </a:solidFill>
              </a:rPr>
              <a:t>Slika</a:t>
            </a:r>
            <a:r>
              <a:rPr lang="en-US" sz="1600" dirty="0">
                <a:solidFill>
                  <a:srgbClr val="FFFFFF"/>
                </a:solidFill>
              </a:rPr>
              <a:t> 6. </a:t>
            </a:r>
            <a:r>
              <a:rPr lang="en-US" sz="1600" dirty="0" err="1">
                <a:solidFill>
                  <a:srgbClr val="FFFFFF"/>
                </a:solidFill>
              </a:rPr>
              <a:t>Programski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kod</a:t>
            </a:r>
            <a:r>
              <a:rPr lang="en-US" sz="1600" dirty="0">
                <a:solidFill>
                  <a:srgbClr val="FFFFFF"/>
                </a:solidFill>
              </a:rPr>
              <a:t> </a:t>
            </a:r>
            <a:r>
              <a:rPr lang="en-US" sz="1600" dirty="0" err="1">
                <a:solidFill>
                  <a:srgbClr val="FFFFFF"/>
                </a:solidFill>
              </a:rPr>
              <a:t>Kalmanovog</a:t>
            </a:r>
            <a:r>
              <a:rPr lang="en-US" sz="1600" dirty="0">
                <a:solidFill>
                  <a:srgbClr val="FFFFFF"/>
                </a:solidFill>
              </a:rPr>
              <a:t> filtra</a:t>
            </a:r>
          </a:p>
        </p:txBody>
      </p:sp>
    </p:spTree>
    <p:extLst>
      <p:ext uri="{BB962C8B-B14F-4D97-AF65-F5344CB8AC3E}">
        <p14:creationId xmlns:p14="http://schemas.microsoft.com/office/powerpoint/2010/main" val="4199582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462</Words>
  <Application>Microsoft Office PowerPoint</Application>
  <PresentationFormat>Widescreen</PresentationFormat>
  <Paragraphs>72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Upravljanje uzdužnom i bočnom dinamikom vozila</vt:lpstr>
      <vt:lpstr>Uvod u korištene alate i implementaciju</vt:lpstr>
      <vt:lpstr>Parametri modela automobila </vt:lpstr>
      <vt:lpstr>Sustav </vt:lpstr>
      <vt:lpstr>Prikaz modificiranog dijela sustava</vt:lpstr>
      <vt:lpstr>Estimacija vertikalne sile na kotačima</vt:lpstr>
      <vt:lpstr>Estimacija vertikalne sile na kotačima</vt:lpstr>
      <vt:lpstr>Estimacija uzdužne brzine</vt:lpstr>
      <vt:lpstr>PowerPoint Presentation</vt:lpstr>
      <vt:lpstr>Tempomat</vt:lpstr>
      <vt:lpstr>Tempomat</vt:lpstr>
      <vt:lpstr>Upravljanje proklizavanjem kotača</vt:lpstr>
      <vt:lpstr>Upravljanje proklizavanjem kotača</vt:lpstr>
      <vt:lpstr>Usporedba utjecaja tempomata i kontrole proklizavanja</vt:lpstr>
      <vt:lpstr>Upravljanje bočnom dinamikom vozila</vt:lpstr>
      <vt:lpstr>Upravljanje bočnom dinamikom vozila</vt:lpstr>
      <vt:lpstr>Videoprikaz vožnje </vt:lpstr>
      <vt:lpstr>Hvala na pažnji!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Marica Balog</cp:lastModifiedBy>
  <cp:revision>834</cp:revision>
  <dcterms:created xsi:type="dcterms:W3CDTF">2024-06-26T21:35:14Z</dcterms:created>
  <dcterms:modified xsi:type="dcterms:W3CDTF">2024-06-27T20:32:15Z</dcterms:modified>
</cp:coreProperties>
</file>